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7" r:id="rId2"/>
    <p:sldId id="400" r:id="rId3"/>
    <p:sldId id="394" r:id="rId4"/>
    <p:sldId id="399" r:id="rId5"/>
    <p:sldId id="289" r:id="rId6"/>
    <p:sldId id="372" r:id="rId7"/>
    <p:sldId id="373" r:id="rId8"/>
    <p:sldId id="392" r:id="rId9"/>
    <p:sldId id="365" r:id="rId10"/>
    <p:sldId id="403" r:id="rId11"/>
    <p:sldId id="374" r:id="rId12"/>
    <p:sldId id="396" r:id="rId13"/>
    <p:sldId id="375" r:id="rId14"/>
    <p:sldId id="397" r:id="rId15"/>
    <p:sldId id="376" r:id="rId16"/>
    <p:sldId id="377" r:id="rId17"/>
    <p:sldId id="382" r:id="rId18"/>
    <p:sldId id="378" r:id="rId19"/>
    <p:sldId id="380" r:id="rId20"/>
    <p:sldId id="404" r:id="rId21"/>
    <p:sldId id="405" r:id="rId22"/>
    <p:sldId id="406" r:id="rId23"/>
    <p:sldId id="407" r:id="rId24"/>
    <p:sldId id="408" r:id="rId25"/>
    <p:sldId id="409" r:id="rId26"/>
    <p:sldId id="411" r:id="rId27"/>
    <p:sldId id="410" r:id="rId28"/>
    <p:sldId id="371" r:id="rId29"/>
    <p:sldId id="367" r:id="rId30"/>
    <p:sldId id="386" r:id="rId31"/>
    <p:sldId id="385" r:id="rId32"/>
    <p:sldId id="384" r:id="rId33"/>
    <p:sldId id="388" r:id="rId34"/>
    <p:sldId id="387" r:id="rId35"/>
    <p:sldId id="401" r:id="rId36"/>
    <p:sldId id="389" r:id="rId37"/>
    <p:sldId id="402" r:id="rId38"/>
    <p:sldId id="395" r:id="rId39"/>
    <p:sldId id="390" r:id="rId40"/>
    <p:sldId id="391" r:id="rId41"/>
    <p:sldId id="346" r:id="rId42"/>
    <p:sldId id="259" r:id="rId4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8" autoAdjust="0"/>
  </p:normalViewPr>
  <p:slideViewPr>
    <p:cSldViewPr>
      <p:cViewPr varScale="1">
        <p:scale>
          <a:sx n="96" d="100"/>
          <a:sy n="96" d="100"/>
        </p:scale>
        <p:origin x="3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504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89892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521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19081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5728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2383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3458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5152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813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6888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91561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2108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325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82375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9952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28813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07066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48321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88107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36928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0434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7840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3169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81800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59429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50421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2841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5170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67537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49746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83560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9143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144592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15291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83693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: </a:t>
            </a:r>
            <a:r>
              <a:rPr lang="ko-KR" altLang="en-US" dirty="0" smtClean="0"/>
              <a:t>미리 주차 공간이 있는지 확인할 뿐만 아니라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본인이 볼 일을 마치고 나올 때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그 위치를 파악하고 있어 주차장에서 본인의 차량을 찾아가기 쉬워지며 또한  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미리 그 자리에 </a:t>
            </a:r>
            <a:r>
              <a:rPr lang="en-US" altLang="ko-KR" dirty="0" smtClean="0"/>
              <a:t>2</a:t>
            </a:r>
            <a:r>
              <a:rPr lang="ko-KR" altLang="en-US" dirty="0" smtClean="0"/>
              <a:t>중 주차 차량이 있는지 확인하여 바로 차를 뺄 수 있는</a:t>
            </a:r>
            <a:endParaRPr lang="en-US" altLang="ko-KR" dirty="0" smtClean="0"/>
          </a:p>
          <a:p>
            <a:r>
              <a:rPr lang="ko-KR" altLang="en-US" dirty="0" smtClean="0"/>
              <a:t> 상황인지 확인하여 관리자에게 신호를 보냄으로써 운전자가 주차장 이용에 있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어서 불편을 최소화  시킬 수 있는 서비스입니다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6942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3063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1251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485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7308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35.png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-150" dirty="0" smtClean="0">
                <a:solidFill>
                  <a:schemeClr val="bg1"/>
                </a:solidFill>
              </a:rPr>
              <a:t>IOT </a:t>
            </a:r>
            <a:r>
              <a:rPr lang="ko-KR" altLang="en-US" sz="3600" b="1" spc="-150" dirty="0" smtClean="0">
                <a:solidFill>
                  <a:schemeClr val="bg1"/>
                </a:solidFill>
              </a:rPr>
              <a:t>스마트 주차장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03848" y="4149080"/>
            <a:ext cx="27363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 smtClean="0">
                <a:solidFill>
                  <a:schemeClr val="bg1"/>
                </a:solidFill>
              </a:rPr>
              <a:t>2014136005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권영일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2014136007 </a:t>
            </a:r>
            <a:r>
              <a:rPr lang="ko-KR" altLang="en-US" sz="1600" b="1" dirty="0" err="1" smtClean="0">
                <a:solidFill>
                  <a:schemeClr val="bg1"/>
                </a:solidFill>
              </a:rPr>
              <a:t>김기백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 smtClean="0">
                <a:solidFill>
                  <a:schemeClr val="bg1"/>
                </a:solidFill>
              </a:rPr>
              <a:t>2014136047 </a:t>
            </a:r>
            <a:r>
              <a:rPr lang="ko-KR" altLang="en-US" sz="1600" b="1" dirty="0" err="1" smtClean="0">
                <a:solidFill>
                  <a:schemeClr val="bg1"/>
                </a:solidFill>
              </a:rPr>
              <a:t>박명우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	</a:t>
            </a:r>
            <a:endParaRPr lang="en-US" altLang="ko-KR" sz="1600" b="1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</a:rPr>
              <a:t>IOT </a:t>
            </a:r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개론 및 실습</a:t>
            </a:r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</a:rPr>
              <a:t>- </a:t>
            </a:r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최종 발표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15816" y="5922421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  <a:r>
              <a:rPr lang="ko-KR" altLang="en-US" b="1" dirty="0" smtClean="0">
                <a:solidFill>
                  <a:schemeClr val="bg1"/>
                </a:solidFill>
              </a:rPr>
              <a:t>조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308257"/>
            <a:ext cx="20361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전체 시스템 디자인 </a:t>
            </a:r>
            <a:r>
              <a:rPr kumimoji="0" lang="en-US" altLang="ko-KR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 기기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3810960"/>
            <a:ext cx="2016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어플리케이션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</a:t>
            </a: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 안드로이드 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  스튜디오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86741" y="3871416"/>
            <a:ext cx="31030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번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출입 관리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 </a:t>
            </a: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서브 모터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초음파 센서</a:t>
            </a:r>
            <a:endParaRPr kumimoji="0" lang="en-US" altLang="ko-KR" sz="1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 LED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370083" y="3855876"/>
            <a:ext cx="24706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번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-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 공간 관리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조도 센서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905532" y="1202014"/>
            <a:ext cx="3276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번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카메라 모듈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 </a:t>
            </a:r>
            <a:r>
              <a:rPr lang="en-US" altLang="ko-KR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mqtt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server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95536" y="3582308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238224" y="3543961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176557" y="3541158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843808" y="1132570"/>
            <a:ext cx="2988332" cy="100777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 flipV="1">
            <a:off x="1403648" y="2060848"/>
            <a:ext cx="1368152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H="1">
            <a:off x="1678257" y="2276872"/>
            <a:ext cx="1225748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4110716" y="2241651"/>
            <a:ext cx="0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4337974" y="2276872"/>
            <a:ext cx="0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6012160" y="2140341"/>
            <a:ext cx="1362279" cy="1362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 flipV="1">
            <a:off x="5866532" y="2348880"/>
            <a:ext cx="1153740" cy="1153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851216" y="690623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*</a:t>
            </a:r>
            <a:r>
              <a:rPr lang="ko-KR" altLang="en-US" dirty="0" smtClean="0"/>
              <a:t>사용한 </a:t>
            </a:r>
            <a:r>
              <a:rPr lang="ko-KR" altLang="en-US" dirty="0" err="1" smtClean="0"/>
              <a:t>라즈베리파이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3</a:t>
            </a:r>
            <a:r>
              <a:rPr lang="ko-KR" altLang="en-US" dirty="0" smtClean="0"/>
              <a:t>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731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개별 </a:t>
            </a: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5" y="170080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어플리케이션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865" y="514790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</a:t>
            </a:r>
            <a:r>
              <a:rPr lang="en-US" altLang="ko-KR" dirty="0"/>
              <a:t>/ </a:t>
            </a:r>
            <a:r>
              <a:rPr lang="ko-KR" altLang="en-US" dirty="0" smtClean="0"/>
              <a:t>관리자 구분</a:t>
            </a:r>
            <a:endParaRPr lang="en-US" altLang="ko-KR" dirty="0"/>
          </a:p>
        </p:txBody>
      </p:sp>
      <p:sp>
        <p:nvSpPr>
          <p:cNvPr id="10" name="TextBox 9"/>
          <p:cNvSpPr txBox="1"/>
          <p:nvPr/>
        </p:nvSpPr>
        <p:spPr>
          <a:xfrm>
            <a:off x="2940121" y="5125664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 edit, text</a:t>
            </a:r>
            <a:r>
              <a:rPr lang="ko-KR" altLang="en-US" dirty="0" smtClean="0"/>
              <a:t>에 차량 번호 입력</a:t>
            </a:r>
            <a:endParaRPr lang="en-US" altLang="ko-KR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6072469" y="2612933"/>
            <a:ext cx="3204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user </a:t>
            </a:r>
            <a:r>
              <a:rPr lang="ko-KR" altLang="en-US" dirty="0"/>
              <a:t>버튼으로 주차장 내부 현재 비어 있는 위치 확인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40152" y="4941168"/>
            <a:ext cx="3203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Camera </a:t>
            </a:r>
            <a:r>
              <a:rPr lang="ko-KR" altLang="en-US" dirty="0"/>
              <a:t>버튼으로 차량 </a:t>
            </a:r>
            <a:r>
              <a:rPr lang="ko-KR" altLang="en-US" dirty="0" smtClean="0"/>
              <a:t>주변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r>
              <a:rPr lang="ko-KR" altLang="en-US" dirty="0"/>
              <a:t>이중 주차 확인</a:t>
            </a:r>
            <a:r>
              <a:rPr lang="en-US" altLang="ko-KR" dirty="0"/>
              <a:t>- </a:t>
            </a:r>
            <a:r>
              <a:rPr lang="ko-KR" altLang="en-US" dirty="0" err="1"/>
              <a:t>출차</a:t>
            </a:r>
            <a:r>
              <a:rPr lang="en-US" altLang="ko-KR" dirty="0"/>
              <a:t>x</a:t>
            </a:r>
            <a:r>
              <a:rPr lang="ko-KR" altLang="en-US" dirty="0"/>
              <a:t>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ko-KR" altLang="en-US" dirty="0" smtClean="0"/>
              <a:t> </a:t>
            </a:r>
            <a:r>
              <a:rPr lang="ko-KR" altLang="en-US" dirty="0"/>
              <a:t>관리자에게 신호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059832" y="1623864"/>
            <a:ext cx="194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사용자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180" y="2239859"/>
            <a:ext cx="3296001" cy="27561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889" y="680223"/>
            <a:ext cx="2659725" cy="192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74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개별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5" y="170080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어플리케이션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865" y="4437112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관리자 구분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79933" y="3765230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사용자가 요청을 보낸 차량 위치 파악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131840" y="1623864"/>
            <a:ext cx="194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관리자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1991" y="5832552"/>
            <a:ext cx="5004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>
                <a:solidFill>
                  <a:prstClr val="black"/>
                </a:solidFill>
              </a:rPr>
              <a:t>주차장 내부의 현재 차량을 </a:t>
            </a:r>
            <a:r>
              <a:rPr lang="ko-KR" altLang="en-US" dirty="0" smtClean="0">
                <a:solidFill>
                  <a:prstClr val="black"/>
                </a:solidFill>
              </a:rPr>
              <a:t>고려하여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0"/>
            <a:r>
              <a:rPr lang="ko-KR" altLang="en-US" dirty="0" smtClean="0">
                <a:solidFill>
                  <a:prstClr val="black"/>
                </a:solidFill>
              </a:rPr>
              <a:t> 이중 주차가 </a:t>
            </a:r>
            <a:r>
              <a:rPr lang="ko-KR" altLang="en-US" dirty="0">
                <a:solidFill>
                  <a:prstClr val="black"/>
                </a:solidFill>
              </a:rPr>
              <a:t>가능하면 </a:t>
            </a:r>
            <a:r>
              <a:rPr lang="ko-KR" altLang="en-US" dirty="0" err="1">
                <a:solidFill>
                  <a:prstClr val="black"/>
                </a:solidFill>
              </a:rPr>
              <a:t>만차</a:t>
            </a:r>
            <a:r>
              <a:rPr lang="ko-KR" altLang="en-US" dirty="0">
                <a:solidFill>
                  <a:prstClr val="black"/>
                </a:solidFill>
              </a:rPr>
              <a:t> 수 증가 허용 가능</a:t>
            </a:r>
          </a:p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915" y="1125085"/>
            <a:ext cx="3756797" cy="246974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210" y="2238429"/>
            <a:ext cx="2279601" cy="217607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371" y="4122024"/>
            <a:ext cx="1967853" cy="172306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122023"/>
            <a:ext cx="1265030" cy="171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0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4" y="1700808"/>
            <a:ext cx="386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라즈베리파이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출입관리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개별 </a:t>
            </a: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99592" y="4653136"/>
            <a:ext cx="35042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Tx/>
              <a:buChar char="-"/>
              <a:defRPr/>
            </a:pPr>
            <a:r>
              <a:rPr lang="ko-KR" altLang="en-US" dirty="0" smtClean="0"/>
              <a:t>주차 허용 시 </a:t>
            </a:r>
            <a:r>
              <a:rPr lang="en-US" altLang="ko-KR" dirty="0"/>
              <a:t>led </a:t>
            </a:r>
            <a:r>
              <a:rPr lang="ko-KR" altLang="en-US" dirty="0" err="1"/>
              <a:t>초록불</a:t>
            </a:r>
            <a:r>
              <a:rPr lang="ko-KR" altLang="en-US" dirty="0"/>
              <a:t> 전등</a:t>
            </a:r>
            <a:endParaRPr lang="en-US" altLang="ko-KR" dirty="0"/>
          </a:p>
          <a:p>
            <a:pPr lvl="0">
              <a:defRPr/>
            </a:pPr>
            <a:r>
              <a:rPr lang="ko-KR" altLang="en-US" dirty="0" smtClean="0"/>
              <a:t>   차단기 올림</a:t>
            </a:r>
            <a:endParaRPr lang="en-US" altLang="ko-KR" dirty="0" smtClean="0"/>
          </a:p>
          <a:p>
            <a:pPr>
              <a:defRPr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>
                <a:solidFill>
                  <a:prstClr val="black"/>
                </a:solidFill>
              </a:rPr>
              <a:t>주차장 전체 차량 수 증가</a:t>
            </a:r>
            <a:endParaRPr lang="en-US" altLang="ko-KR" dirty="0">
              <a:solidFill>
                <a:prstClr val="black"/>
              </a:solidFill>
            </a:endParaRPr>
          </a:p>
          <a:p>
            <a:pPr lvl="0">
              <a:defRPr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04" y="2078348"/>
            <a:ext cx="1996613" cy="253483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288200"/>
            <a:ext cx="1944216" cy="214687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2288200"/>
            <a:ext cx="1728192" cy="2146875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5503411" y="3314894"/>
            <a:ext cx="792088" cy="432048"/>
          </a:xfrm>
          <a:prstGeom prst="rightArrow">
            <a:avLst/>
          </a:prstGeom>
          <a:solidFill>
            <a:schemeClr val="accent3"/>
          </a:solidFill>
        </p:spPr>
        <p:txBody>
          <a:bodyPr wrap="none" rtlCol="0" anchor="ctr">
            <a:spAutoFit/>
          </a:bodyPr>
          <a:lstStyle/>
          <a:p>
            <a: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200" b="1" i="0" u="none" strike="noStrike" kern="1200" cap="none" spc="-15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792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4" y="1700808"/>
            <a:ext cx="386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출입관리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개별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73056" y="3283746"/>
            <a:ext cx="4502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불허 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만차일시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led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빨간불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전등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 차단기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변동없음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376" y="2420888"/>
            <a:ext cx="2448402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1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9738" y="55153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4" y="1700808"/>
            <a:ext cx="386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 공간 관리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03648" y="2087560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개별 </a:t>
            </a: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7232" y="5483982"/>
            <a:ext cx="2760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 err="1" smtClean="0">
                <a:solidFill>
                  <a:prstClr val="black"/>
                </a:solidFill>
              </a:rPr>
              <a:t>어플과</a:t>
            </a:r>
            <a:r>
              <a:rPr lang="ko-KR" altLang="en-US" dirty="0" smtClean="0">
                <a:solidFill>
                  <a:prstClr val="black"/>
                </a:solidFill>
              </a:rPr>
              <a:t> 연동하여 어느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0"/>
            <a:r>
              <a:rPr lang="ko-KR" altLang="en-US" dirty="0" smtClean="0">
                <a:solidFill>
                  <a:prstClr val="black"/>
                </a:solidFill>
              </a:rPr>
              <a:t>위치에 </a:t>
            </a:r>
            <a:r>
              <a:rPr lang="ko-KR" altLang="en-US" dirty="0">
                <a:solidFill>
                  <a:prstClr val="black"/>
                </a:solidFill>
              </a:rPr>
              <a:t>주차 </a:t>
            </a:r>
            <a:r>
              <a:rPr lang="ko-KR" altLang="en-US" dirty="0" smtClean="0">
                <a:solidFill>
                  <a:prstClr val="black"/>
                </a:solidFill>
              </a:rPr>
              <a:t>가능한지 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0"/>
            <a:r>
              <a:rPr lang="ko-KR" altLang="en-US" dirty="0" smtClean="0">
                <a:solidFill>
                  <a:prstClr val="black"/>
                </a:solidFill>
              </a:rPr>
              <a:t>확인 가능</a:t>
            </a:r>
            <a:endParaRPr lang="en-US" altLang="ko-KR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04972" y="5567413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 smtClean="0">
                <a:solidFill>
                  <a:prstClr val="black"/>
                </a:solidFill>
              </a:rPr>
              <a:t>조도 센서를 이용하여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0"/>
            <a:r>
              <a:rPr lang="ko-KR" altLang="en-US" dirty="0" smtClean="0">
                <a:solidFill>
                  <a:prstClr val="black"/>
                </a:solidFill>
              </a:rPr>
              <a:t>주차된 차량 인식 </a:t>
            </a:r>
            <a:endParaRPr lang="en-US" altLang="ko-KR" dirty="0">
              <a:solidFill>
                <a:prstClr val="black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58" y="2335307"/>
            <a:ext cx="3632649" cy="301968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1" y="2321444"/>
            <a:ext cx="3138934" cy="30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0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4" y="1700808"/>
            <a:ext cx="4656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카메라 관리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 관리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2348880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69738" y="274536"/>
            <a:ext cx="1842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개별 </a:t>
            </a: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기기 설명 및 동작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47664" y="4293096"/>
            <a:ext cx="2880320" cy="108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956376" y="4437112"/>
            <a:ext cx="2952328" cy="108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95636" y="5230991"/>
            <a:ext cx="54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주기적으로 사진 촬영하여</a:t>
            </a:r>
            <a:endParaRPr lang="en-US" altLang="ko-KR" dirty="0" smtClean="0"/>
          </a:p>
          <a:p>
            <a:r>
              <a:rPr lang="ko-KR" altLang="en-US" dirty="0" smtClean="0"/>
              <a:t>서버에 저장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004048" y="5230991"/>
            <a:ext cx="3528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사용자 화면의 </a:t>
            </a:r>
            <a:endParaRPr lang="en-US" altLang="ko-KR" dirty="0" smtClean="0"/>
          </a:p>
          <a:p>
            <a:r>
              <a:rPr lang="en-US" altLang="ko-KR" dirty="0" smtClean="0"/>
              <a:t>camera</a:t>
            </a:r>
            <a:r>
              <a:rPr lang="ko-KR" altLang="en-US" dirty="0" smtClean="0"/>
              <a:t>버튼에 반응하여 </a:t>
            </a:r>
            <a:endParaRPr lang="en-US" altLang="ko-KR" dirty="0" smtClean="0"/>
          </a:p>
          <a:p>
            <a:r>
              <a:rPr lang="ko-KR" altLang="en-US" dirty="0" smtClean="0"/>
              <a:t>어플리케이션에 사진 전송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348" y="2261376"/>
            <a:ext cx="3038636" cy="287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7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33333" y="312602"/>
            <a:ext cx="10631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noProof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전체 작품 사진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25085"/>
            <a:ext cx="7848872" cy="41041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63688" y="557675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하늘색</a:t>
            </a:r>
            <a:r>
              <a:rPr lang="en-US" altLang="ko-KR" dirty="0" smtClean="0"/>
              <a:t>- </a:t>
            </a:r>
            <a:r>
              <a:rPr lang="ko-KR" altLang="en-US" dirty="0" smtClean="0"/>
              <a:t>출입 관리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빨간색</a:t>
            </a:r>
            <a:r>
              <a:rPr lang="en-US" altLang="ko-KR" dirty="0" smtClean="0"/>
              <a:t>- </a:t>
            </a:r>
            <a:r>
              <a:rPr lang="ko-KR" altLang="en-US" dirty="0" smtClean="0"/>
              <a:t>카메라 및 서버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초록색</a:t>
            </a:r>
            <a:r>
              <a:rPr lang="en-US" altLang="ko-KR" dirty="0" smtClean="0"/>
              <a:t>- </a:t>
            </a:r>
          </a:p>
          <a:p>
            <a:r>
              <a:rPr lang="ko-KR" altLang="en-US" dirty="0" smtClean="0"/>
              <a:t>주차장 공간 관리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보라색</a:t>
            </a:r>
            <a:r>
              <a:rPr lang="en-US" altLang="ko-KR" dirty="0" smtClean="0"/>
              <a:t>- </a:t>
            </a:r>
            <a:r>
              <a:rPr lang="ko-KR" altLang="en-US" dirty="0" smtClean="0"/>
              <a:t>어플리케이션 내장 스마트폰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140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905" y="170080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어플리케이션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95905" y="836712"/>
            <a:ext cx="2784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실행 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코드 역할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961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echo.py </a:t>
            </a:r>
            <a:r>
              <a:rPr lang="ko-KR" altLang="en-US" dirty="0" smtClean="0">
                <a:solidFill>
                  <a:prstClr val="black"/>
                </a:solidFill>
              </a:rPr>
              <a:t>첫 </a:t>
            </a:r>
            <a:r>
              <a:rPr lang="ko-KR" altLang="en-US" dirty="0">
                <a:solidFill>
                  <a:prstClr val="black"/>
                </a:solidFill>
              </a:rPr>
              <a:t>번째 </a:t>
            </a:r>
            <a:r>
              <a:rPr lang="ko-KR" altLang="en-US" dirty="0" err="1">
                <a:solidFill>
                  <a:prstClr val="black"/>
                </a:solidFill>
              </a:rPr>
              <a:t>라즈베리파이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68" y="1622753"/>
            <a:ext cx="4359788" cy="353443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4194853"/>
            <a:ext cx="3514725" cy="16668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76056" y="2447138"/>
            <a:ext cx="30603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서버로부터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만차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여부를 받아서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led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색 변경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5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9500" y="1521365"/>
            <a:ext cx="15788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  <a:endParaRPr kumimoji="0" lang="en-US" altLang="ko-KR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03</a:t>
            </a: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  <a:endParaRPr kumimoji="0" lang="ko-KR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111493" y="1809560"/>
            <a:ext cx="6574656" cy="707886"/>
            <a:chOff x="-65103" y="2902192"/>
            <a:chExt cx="10033117" cy="238170"/>
          </a:xfrm>
        </p:grpSpPr>
        <p:sp>
          <p:nvSpPr>
            <p:cNvPr id="16" name="TextBox 15"/>
            <p:cNvSpPr txBox="1"/>
            <p:nvPr/>
          </p:nvSpPr>
          <p:spPr>
            <a:xfrm>
              <a:off x="-65103" y="2902192"/>
              <a:ext cx="2307613" cy="238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제안한 </a:t>
              </a:r>
              <a:r>
                <a:rPr kumimoji="0" lang="en-US" altLang="ko-KR" sz="20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IOT </a:t>
              </a:r>
              <a:r>
                <a:rPr kumimoji="0" lang="ko-KR" altLang="en-US" sz="20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서비스 소개</a:t>
              </a:r>
              <a:endPara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886982" y="2911320"/>
              <a:ext cx="1656184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024513" y="2913171"/>
              <a:ext cx="2334204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358715" y="2959145"/>
              <a:ext cx="2609299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 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078624" y="3401605"/>
            <a:ext cx="5009501" cy="707887"/>
            <a:chOff x="-33771" y="2769478"/>
            <a:chExt cx="7644647" cy="238170"/>
          </a:xfrm>
        </p:grpSpPr>
        <p:sp>
          <p:nvSpPr>
            <p:cNvPr id="18" name="TextBox 17"/>
            <p:cNvSpPr txBox="1"/>
            <p:nvPr/>
          </p:nvSpPr>
          <p:spPr>
            <a:xfrm>
              <a:off x="-33771" y="2769478"/>
              <a:ext cx="2409387" cy="238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설계 내용 및 구현 방법</a:t>
              </a:r>
              <a:endPara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806526" y="2790189"/>
              <a:ext cx="1980080" cy="124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005496" y="2779833"/>
              <a:ext cx="2605380" cy="124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 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358359" y="3605224"/>
            <a:ext cx="6015504" cy="2604169"/>
            <a:chOff x="419662" y="2487233"/>
            <a:chExt cx="9179834" cy="876179"/>
          </a:xfrm>
        </p:grpSpPr>
        <p:sp>
          <p:nvSpPr>
            <p:cNvPr id="24" name="TextBox 23"/>
            <p:cNvSpPr txBox="1"/>
            <p:nvPr/>
          </p:nvSpPr>
          <p:spPr>
            <a:xfrm>
              <a:off x="419662" y="2985169"/>
              <a:ext cx="1368152" cy="155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-15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결론</a:t>
              </a:r>
              <a:endPara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943312" y="2487233"/>
              <a:ext cx="1656184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32043" y="3239149"/>
              <a:ext cx="2334203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700718" y="2813412"/>
              <a:ext cx="2195736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83760" y="3239149"/>
              <a:ext cx="2334203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7559" y="2818581"/>
              <a:ext cx="2454346" cy="124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640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echo.py </a:t>
            </a:r>
            <a:r>
              <a:rPr lang="ko-KR" altLang="en-US" dirty="0" smtClean="0">
                <a:solidFill>
                  <a:prstClr val="black"/>
                </a:solidFill>
              </a:rPr>
              <a:t>첫 </a:t>
            </a:r>
            <a:r>
              <a:rPr lang="ko-KR" altLang="en-US" dirty="0">
                <a:solidFill>
                  <a:prstClr val="black"/>
                </a:solidFill>
              </a:rPr>
              <a:t>번째 </a:t>
            </a:r>
            <a:r>
              <a:rPr lang="ko-KR" altLang="en-US" dirty="0" err="1">
                <a:solidFill>
                  <a:prstClr val="black"/>
                </a:solidFill>
              </a:rPr>
              <a:t>라즈베리파이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585619" y="1622753"/>
            <a:ext cx="3199425" cy="3045824"/>
            <a:chOff x="4535996" y="1629702"/>
            <a:chExt cx="3199425" cy="304582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/>
            <a:srcRect t="11239"/>
            <a:stretch/>
          </p:blipFill>
          <p:spPr>
            <a:xfrm>
              <a:off x="4535996" y="1629702"/>
              <a:ext cx="2996201" cy="3045824"/>
            </a:xfrm>
            <a:prstGeom prst="rect">
              <a:avLst/>
            </a:prstGeom>
          </p:spPr>
        </p:pic>
        <p:sp>
          <p:nvSpPr>
            <p:cNvPr id="7" name="오른쪽 중괄호 6"/>
            <p:cNvSpPr/>
            <p:nvPr/>
          </p:nvSpPr>
          <p:spPr>
            <a:xfrm>
              <a:off x="7452320" y="1916832"/>
              <a:ext cx="283101" cy="2758694"/>
            </a:xfrm>
            <a:prstGeom prst="rightBrace">
              <a:avLst>
                <a:gd name="adj1" fmla="val 29317"/>
                <a:gd name="adj2" fmla="val 20814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811529" y="2175636"/>
            <a:ext cx="2901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입구 출구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두 번 반복하여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거리 측정으로 차 인식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240193" y="3501008"/>
            <a:ext cx="4436263" cy="2581493"/>
            <a:chOff x="4240193" y="3501008"/>
            <a:chExt cx="4436263" cy="2581493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28208" y="3501008"/>
              <a:ext cx="4148248" cy="2581493"/>
            </a:xfrm>
            <a:prstGeom prst="rect">
              <a:avLst/>
            </a:prstGeom>
          </p:spPr>
        </p:pic>
        <p:sp>
          <p:nvSpPr>
            <p:cNvPr id="14" name="오른쪽 중괄호 13"/>
            <p:cNvSpPr/>
            <p:nvPr/>
          </p:nvSpPr>
          <p:spPr>
            <a:xfrm flipH="1">
              <a:off x="4240193" y="3573016"/>
              <a:ext cx="297669" cy="2376264"/>
            </a:xfrm>
            <a:prstGeom prst="rightBrace">
              <a:avLst>
                <a:gd name="adj1" fmla="val 46396"/>
                <a:gd name="adj2" fmla="val 87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39163" y="5332152"/>
            <a:ext cx="3606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입구 출구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인식된 거리에 따라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서버로 정보 보내며 모터 제어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35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cds0.py ~ cds4.py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두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84" y="1581691"/>
            <a:ext cx="3266260" cy="473572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250" y="1643623"/>
            <a:ext cx="5165655" cy="1621581"/>
          </a:xfrm>
          <a:prstGeom prst="rect">
            <a:avLst/>
          </a:prstGeom>
        </p:spPr>
      </p:pic>
      <p:cxnSp>
        <p:nvCxnSpPr>
          <p:cNvPr id="19" name="꺾인 연결선 18"/>
          <p:cNvCxnSpPr>
            <a:stCxn id="17" idx="1"/>
          </p:cNvCxnSpPr>
          <p:nvPr/>
        </p:nvCxnSpPr>
        <p:spPr>
          <a:xfrm rot="10800000" flipV="1">
            <a:off x="2193106" y="2454414"/>
            <a:ext cx="1219145" cy="180205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359469" y="3715405"/>
            <a:ext cx="40254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조도 센서를 통해 전압을 측정하고</a:t>
            </a:r>
            <a:endParaRPr lang="en-US" altLang="ko-KR" dirty="0" smtClean="0"/>
          </a:p>
          <a:p>
            <a:r>
              <a:rPr lang="ko-KR" altLang="en-US" dirty="0" smtClean="0"/>
              <a:t>연속 </a:t>
            </a:r>
            <a:r>
              <a:rPr lang="en-US" altLang="ko-KR" dirty="0" smtClean="0"/>
              <a:t>3</a:t>
            </a:r>
            <a:r>
              <a:rPr lang="ko-KR" altLang="en-US" dirty="0" smtClean="0"/>
              <a:t>회의 합이 기준 이상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이하이면</a:t>
            </a:r>
            <a:endParaRPr lang="en-US" altLang="ko-KR" dirty="0" smtClean="0"/>
          </a:p>
          <a:p>
            <a:r>
              <a:rPr lang="ko-KR" altLang="en-US" dirty="0" smtClean="0"/>
              <a:t>주차 되어있거나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빈 자리로 판단하고</a:t>
            </a:r>
            <a:endParaRPr lang="en-US" altLang="ko-KR" dirty="0" smtClean="0"/>
          </a:p>
          <a:p>
            <a:r>
              <a:rPr lang="ko-KR" altLang="en-US" dirty="0" smtClean="0"/>
              <a:t>서버로 정보 전송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49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camera.py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2160" y="2886134"/>
            <a:ext cx="290681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12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초마다 한번씩 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사진을 촬영하고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Byte[]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로 변환하여 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서버로 전송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95" y="2094439"/>
            <a:ext cx="4785417" cy="414186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695" y="1533505"/>
            <a:ext cx="2448272" cy="2309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7665" y="1681181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234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5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mqttServer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lang="en-US" altLang="ko-KR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with</a:t>
            </a:r>
            <a:r>
              <a: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MQTT</a:t>
            </a:r>
            <a:r>
              <a:rPr kumimoji="0" lang="en-US" altLang="ko-KR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브로커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44" y="1807419"/>
            <a:ext cx="6553200" cy="2143125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771800" y="3195335"/>
            <a:ext cx="56970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①현재 주차장 주차가능여부 문자열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lvl="0"/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②</a:t>
            </a:r>
            <a:r>
              <a:rPr kumimoji="0" lang="ko-KR" altLang="en-US" sz="1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카메라가 전송한 번호판 내용과 위치</a:t>
            </a:r>
            <a:r>
              <a:rPr kumimoji="0" lang="ko-KR" altLang="en-US" sz="1800" b="0" i="0" u="none" strike="noStrike" kern="1200" cap="none" spc="0" normalizeH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리스트</a:t>
            </a:r>
            <a:endParaRPr kumimoji="0" lang="en-US" altLang="ko-KR" sz="1800" b="0" i="0" u="none" strike="noStrike" kern="1200" cap="none" spc="0" normalizeH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lvl="0" algn="r"/>
            <a:r>
              <a:rPr lang="en-US" altLang="ko-KR" dirty="0" smtClean="0">
                <a:solidFill>
                  <a:prstClr val="black"/>
                </a:solidFill>
              </a:rPr>
              <a:t>(</a:t>
            </a:r>
            <a:r>
              <a:rPr lang="ko-KR" altLang="en-US" dirty="0">
                <a:solidFill>
                  <a:prstClr val="black"/>
                </a:solidFill>
              </a:rPr>
              <a:t>카메라가 번호판을 인식한다고 가정</a:t>
            </a:r>
            <a:r>
              <a:rPr lang="en-US" altLang="ko-KR" dirty="0">
                <a:solidFill>
                  <a:prstClr val="black"/>
                </a:solidFill>
              </a:rPr>
              <a:t>)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endParaRPr kumimoji="0" lang="en-US" altLang="ko-KR" sz="1800" b="0" i="0" u="none" strike="noStrike" kern="1200" cap="none" spc="0" normalizeH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③주차가능여부</a:t>
            </a:r>
            <a:r>
              <a:rPr kumimoji="0" lang="ko-KR" altLang="en-US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문자열 메시지를 받을 사용자 리스트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105" y="1716532"/>
            <a:ext cx="4909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①</a:t>
            </a:r>
            <a:endParaRPr kumimoji="0" lang="en-US" altLang="ko-KR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②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③</a:t>
            </a:r>
            <a:endParaRPr kumimoji="0" lang="en-US" altLang="ko-KR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97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5. mqttServer.py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on_message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53986" y="1581691"/>
            <a:ext cx="389241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관리자에게 현재 차량 수 전송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사용자일 경우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smtClean="0"/>
              <a:t>사용자의 주차가능여부 문자열 받을</a:t>
            </a:r>
            <a:endParaRPr lang="en-US" altLang="ko-KR" dirty="0" smtClean="0"/>
          </a:p>
          <a:p>
            <a:r>
              <a:rPr lang="ko-KR" altLang="en-US" dirty="0" smtClean="0"/>
              <a:t>사용자 리스트에 추가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혹은 제거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이미지 요청 시 </a:t>
            </a:r>
            <a:endParaRPr lang="en-US" altLang="ko-KR" dirty="0" smtClean="0"/>
          </a:p>
          <a:p>
            <a:r>
              <a:rPr lang="ko-KR" altLang="en-US" dirty="0" smtClean="0"/>
              <a:t>저장해 두었던 이미지 전송</a:t>
            </a: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66" y="1628800"/>
            <a:ext cx="3721617" cy="478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79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5. mqttServer.py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on_message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75" y="1605747"/>
            <a:ext cx="4512000" cy="290337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b="42517"/>
          <a:stretch/>
        </p:blipFill>
        <p:spPr>
          <a:xfrm>
            <a:off x="683568" y="4619626"/>
            <a:ext cx="5719444" cy="183371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661706" y="1605747"/>
            <a:ext cx="389241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출차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요청 시 관리자에게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카메라 번호와 번호판 전송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카메라에서 주기적으로 사진을 받아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서버에 저장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관리자가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만차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수를 늘릴 때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만차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수를 늘리고 입구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LED Green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202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5. mqttServer.py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on_message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85379" y="3168759"/>
            <a:ext cx="38250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주차장 입구 출구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차량 인식 정보에 따라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차량 수를 증감하고 해당 정보 전송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672" y="1522632"/>
            <a:ext cx="3515696" cy="485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7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960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5619" y="312602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코드 설명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161088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5. mqttServer.py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 번째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라즈베리파이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on_message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9" y="1824559"/>
            <a:ext cx="5054850" cy="275656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5996" y="1700808"/>
            <a:ext cx="397416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주차여부정보가 수신되면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그에 맞게 주차가능여부 문자열 편집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e</a:t>
            </a: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x) TTTTT -&gt; TTFTT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이후</a:t>
            </a: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변경된 정보를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구독하는 모든 사용자에게 전송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사용자에 따라 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자신의 차가 주차되어 있으면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M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으로 바꾸어 전송</a:t>
            </a:r>
            <a:endParaRPr lang="en-US" altLang="ko-KR" noProof="0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59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3041" y="153888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*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사용할 기기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52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00475" y="69269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최종 </a:t>
            </a: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16016" y="5331607"/>
            <a:ext cx="3993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자동차 차단기 앞 대기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8507" y="3620394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차량이 주차장에 출입할 때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995392"/>
            <a:ext cx="2736304" cy="306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46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61315" y="2052339"/>
            <a:ext cx="1578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  <a:endParaRPr kumimoji="0" lang="ko-KR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77135" y="2165962"/>
            <a:ext cx="4020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제안한 </a:t>
            </a:r>
            <a:r>
              <a:rPr kumimoji="0" lang="en-US" altLang="ko-KR" sz="36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IOT </a:t>
            </a:r>
            <a:r>
              <a:rPr kumimoji="0" lang="ko-KR" altLang="en-US" sz="36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서비스 소개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267744" y="4337241"/>
            <a:ext cx="5238254" cy="369333"/>
            <a:chOff x="2926415" y="5331615"/>
            <a:chExt cx="5238254" cy="369333"/>
          </a:xfrm>
        </p:grpSpPr>
        <p:sp>
          <p:nvSpPr>
            <p:cNvPr id="28" name="TextBox 27"/>
            <p:cNvSpPr txBox="1"/>
            <p:nvPr/>
          </p:nvSpPr>
          <p:spPr>
            <a:xfrm>
              <a:off x="2926415" y="5331615"/>
              <a:ext cx="108529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필요성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438583" y="5331615"/>
              <a:ext cx="1843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서비스 목적 개요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54807" y="5331615"/>
              <a:ext cx="1709862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 기존 유사 사례 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719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6683" y="4575611"/>
            <a:ext cx="3024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서버에서 현재 차량 대수를 파악하여 주차 허용 여부를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LED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색으로 판단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01733"/>
            <a:ext cx="1944216" cy="319402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996" y="1411023"/>
            <a:ext cx="1996613" cy="304064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049" y="1417480"/>
            <a:ext cx="1559498" cy="30131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932040" y="4575611"/>
            <a:ext cx="2664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-1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허용시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LED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색 녹색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차단기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개방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서버의 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현재 차량 대수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+1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617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6683" y="4517980"/>
            <a:ext cx="432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불허시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LED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적색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차단기 변화 없음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406" y="1695097"/>
            <a:ext cx="1617530" cy="270746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08" y="1700809"/>
            <a:ext cx="1684166" cy="270175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924" y="1695097"/>
            <a:ext cx="1461716" cy="2707468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131" y="1695097"/>
            <a:ext cx="1676545" cy="270746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642163" y="4679561"/>
            <a:ext cx="4283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prstClr val="black"/>
                </a:solidFill>
              </a:rPr>
              <a:t>3</a:t>
            </a:r>
            <a:r>
              <a:rPr lang="en-US" altLang="ko-KR" dirty="0" smtClean="0">
                <a:solidFill>
                  <a:prstClr val="black"/>
                </a:solidFill>
              </a:rPr>
              <a:t>-3.</a:t>
            </a:r>
            <a:r>
              <a:rPr lang="ko-KR" altLang="en-US" dirty="0" smtClean="0">
                <a:solidFill>
                  <a:prstClr val="black"/>
                </a:solidFill>
              </a:rPr>
              <a:t>  전체 </a:t>
            </a:r>
            <a:r>
              <a:rPr lang="ko-KR" altLang="en-US" dirty="0">
                <a:solidFill>
                  <a:prstClr val="black"/>
                </a:solidFill>
              </a:rPr>
              <a:t>차량이 </a:t>
            </a:r>
            <a:r>
              <a:rPr lang="en-US" altLang="ko-KR" dirty="0">
                <a:solidFill>
                  <a:prstClr val="black"/>
                </a:solidFill>
              </a:rPr>
              <a:t>5</a:t>
            </a:r>
            <a:r>
              <a:rPr lang="ko-KR" altLang="en-US" dirty="0">
                <a:solidFill>
                  <a:prstClr val="black"/>
                </a:solidFill>
              </a:rPr>
              <a:t>대라면 관리자 </a:t>
            </a:r>
            <a:r>
              <a:rPr lang="ko-KR" altLang="en-US" dirty="0" smtClean="0">
                <a:solidFill>
                  <a:prstClr val="black"/>
                </a:solidFill>
              </a:rPr>
              <a:t>재량으로 </a:t>
            </a:r>
            <a:r>
              <a:rPr lang="en-US" altLang="ko-KR" dirty="0" smtClean="0">
                <a:solidFill>
                  <a:prstClr val="black"/>
                </a:solidFill>
              </a:rPr>
              <a:t>2</a:t>
            </a:r>
            <a:r>
              <a:rPr lang="ko-KR" altLang="en-US" dirty="0">
                <a:solidFill>
                  <a:prstClr val="black"/>
                </a:solidFill>
              </a:rPr>
              <a:t>중 주차 허용</a:t>
            </a:r>
            <a:r>
              <a:rPr lang="en-US" altLang="ko-KR" dirty="0">
                <a:solidFill>
                  <a:prstClr val="black"/>
                </a:solidFill>
              </a:rPr>
              <a:t>, </a:t>
            </a:r>
            <a:r>
              <a:rPr lang="ko-KR" altLang="en-US" dirty="0">
                <a:solidFill>
                  <a:prstClr val="black"/>
                </a:solidFill>
              </a:rPr>
              <a:t>최대수 </a:t>
            </a:r>
            <a:r>
              <a:rPr lang="en-US" altLang="ko-KR" dirty="0">
                <a:solidFill>
                  <a:prstClr val="black"/>
                </a:solidFill>
              </a:rPr>
              <a:t>7</a:t>
            </a:r>
            <a:r>
              <a:rPr lang="ko-KR" altLang="en-US" dirty="0">
                <a:solidFill>
                  <a:prstClr val="black"/>
                </a:solidFill>
              </a:rPr>
              <a:t>대로 증가 </a:t>
            </a:r>
            <a:r>
              <a:rPr lang="ko-KR" altLang="en-US" dirty="0" smtClean="0">
                <a:solidFill>
                  <a:prstClr val="black"/>
                </a:solidFill>
              </a:rPr>
              <a:t>가능 </a:t>
            </a:r>
            <a:r>
              <a:rPr lang="en-US" altLang="ko-KR" dirty="0" smtClean="0">
                <a:solidFill>
                  <a:prstClr val="black"/>
                </a:solidFill>
              </a:rPr>
              <a:t>-&gt; </a:t>
            </a:r>
            <a:r>
              <a:rPr lang="en-US" altLang="ko-KR" dirty="0">
                <a:solidFill>
                  <a:prstClr val="black"/>
                </a:solidFill>
              </a:rPr>
              <a:t>led</a:t>
            </a:r>
            <a:r>
              <a:rPr lang="ko-KR" altLang="en-US" dirty="0">
                <a:solidFill>
                  <a:prstClr val="black"/>
                </a:solidFill>
              </a:rPr>
              <a:t>색 녹색 및 </a:t>
            </a:r>
            <a:r>
              <a:rPr lang="ko-KR" altLang="en-US" dirty="0" smtClean="0">
                <a:solidFill>
                  <a:prstClr val="black"/>
                </a:solidFill>
              </a:rPr>
              <a:t>현재 차수 </a:t>
            </a:r>
            <a:r>
              <a:rPr lang="ko-KR" altLang="en-US" dirty="0">
                <a:solidFill>
                  <a:prstClr val="black"/>
                </a:solidFill>
              </a:rPr>
              <a:t>증가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030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9131" y="4567264"/>
            <a:ext cx="6984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lang="ko-KR" altLang="en-US" noProof="0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만차</a:t>
            </a: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상태에서 </a:t>
            </a:r>
            <a:r>
              <a:rPr lang="ko-KR" altLang="en-US" noProof="0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출차시</a:t>
            </a: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현재 차수가 </a:t>
            </a: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1 </a:t>
            </a:r>
            <a:r>
              <a:rPr lang="ko-KR" altLang="en-US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줄어들며 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LED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색 녹색 점등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12" y="1412776"/>
            <a:ext cx="2168034" cy="268247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446" y="1412776"/>
            <a:ext cx="2822786" cy="268247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232" y="1412776"/>
            <a:ext cx="1915096" cy="268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76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80441" y="3375093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운전자가 </a:t>
            </a: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어플에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차량 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  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번호 입력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영상에서 차 번호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- 01k0101 / 47m6919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41277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주차장 내부 빈자리와 내 차량 확인</a:t>
            </a:r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947187"/>
            <a:ext cx="5224865" cy="438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3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82910" y="3236594"/>
            <a:ext cx="3993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.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본인의 차가 아닌 다른 차가 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들어오면 그 자리에 주차 금지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70" y="1581251"/>
            <a:ext cx="4750172" cy="453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30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94742" y="3236594"/>
            <a:ext cx="3993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3-1.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본인 차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(01k0101)</a:t>
            </a:r>
            <a:r>
              <a:rPr lang="ko-KR" altLang="en-US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가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들어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올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시 본인 차 표시</a:t>
            </a: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및 다른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어플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에는 주차 금지 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1" y="1241036"/>
            <a:ext cx="5071351" cy="456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34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30007"/>
            <a:ext cx="4680520" cy="45365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92080" y="3573016"/>
            <a:ext cx="3993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3-2.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본인 차</a:t>
            </a:r>
            <a:r>
              <a:rPr lang="en-US" altLang="ko-KR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(47m6919)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이 들어올</a:t>
            </a:r>
            <a:endParaRPr lang="en-US" altLang="ko-KR" dirty="0" smtClean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시 본인 차 표시</a:t>
            </a: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및 다른 </a:t>
            </a:r>
            <a:r>
              <a:rPr lang="ko-KR" altLang="en-US" dirty="0" err="1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어플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에는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 금지 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59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0475" y="267849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데모 시나리오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63539" y="3236594"/>
            <a:ext cx="3993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주차되어 있는 차량이 빠질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경우 주차 허용 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584632"/>
            <a:ext cx="4608512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97857" y="1437846"/>
            <a:ext cx="15788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03</a:t>
            </a: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  <a:endParaRPr kumimoji="0" lang="ko-KR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28076" y="2176510"/>
            <a:ext cx="1296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결론</a:t>
            </a:r>
            <a:endParaRPr kumimoji="0" lang="ko-KR" altLang="en-US" sz="4000" b="1" i="0" u="none" strike="noStrike" kern="1200" cap="none" spc="-15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809177" y="3896672"/>
            <a:ext cx="3133941" cy="369333"/>
            <a:chOff x="3776483" y="5840060"/>
            <a:chExt cx="3133941" cy="369333"/>
          </a:xfrm>
        </p:grpSpPr>
        <p:sp>
          <p:nvSpPr>
            <p:cNvPr id="32" name="TextBox 31"/>
            <p:cNvSpPr txBox="1"/>
            <p:nvPr/>
          </p:nvSpPr>
          <p:spPr>
            <a:xfrm>
              <a:off x="5380831" y="5840060"/>
              <a:ext cx="1529593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개인별 소감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776483" y="5840060"/>
              <a:ext cx="1529593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결과물의 의의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314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3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67544" y="257577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구현 결과물의 의의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59632" y="1772816"/>
            <a:ext cx="69847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넓게 보면</a:t>
            </a:r>
            <a:r>
              <a:rPr lang="en-US" altLang="ko-KR" sz="2000" b="1" dirty="0" smtClean="0"/>
              <a:t>:</a:t>
            </a:r>
          </a:p>
          <a:p>
            <a:r>
              <a:rPr lang="ko-KR" altLang="en-US" sz="2000" b="1" dirty="0" smtClean="0"/>
              <a:t>주차 공간의 효율성을 높임으로써 주차 효율을 올리게 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 smtClean="0"/>
              <a:t>이는 한정된 도심 공간을 더욱 효율적으로 활용할 수 있게 되며 주차장 운용의 유용성을 높일 수 있다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가까이 보면</a:t>
            </a:r>
            <a:r>
              <a:rPr lang="en-US" altLang="ko-KR" sz="2000" b="1" dirty="0" smtClean="0"/>
              <a:t>:</a:t>
            </a:r>
            <a:endParaRPr lang="en-US" altLang="ko-KR" sz="2000" b="1" dirty="0"/>
          </a:p>
          <a:p>
            <a:r>
              <a:rPr lang="ko-KR" altLang="en-US" sz="2000" b="1" dirty="0" smtClean="0"/>
              <a:t>운전자나 관리자가 주차장 이용에 높은 편의성을 주게 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 smtClean="0"/>
              <a:t>한 손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스마트폰</a:t>
            </a:r>
            <a:r>
              <a:rPr lang="en-US" altLang="ko-KR" sz="2000" b="1" dirty="0" smtClean="0"/>
              <a:t>)</a:t>
            </a:r>
            <a:r>
              <a:rPr lang="ko-KR" altLang="en-US" sz="2000" b="1" dirty="0" smtClean="0"/>
              <a:t>에 모든 서비스를 이용할 수 있어 서비스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이용 방법 또한 쉽게 이용할 수 있다</a:t>
            </a:r>
            <a:r>
              <a:rPr lang="en-US" altLang="ko-KR" sz="2000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015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65791" y="272892"/>
            <a:ext cx="5886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필요성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60103" y="2177857"/>
            <a:ext cx="8280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0886"/>
              </p:ext>
            </p:extLst>
          </p:nvPr>
        </p:nvGraphicFramePr>
        <p:xfrm>
          <a:off x="940421" y="2547189"/>
          <a:ext cx="6432375" cy="1239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4125">
                  <a:extLst>
                    <a:ext uri="{9D8B030D-6E8A-4147-A177-3AD203B41FA5}">
                      <a16:colId xmlns:a16="http://schemas.microsoft.com/office/drawing/2014/main" val="3894832369"/>
                    </a:ext>
                  </a:extLst>
                </a:gridCol>
                <a:gridCol w="2144125">
                  <a:extLst>
                    <a:ext uri="{9D8B030D-6E8A-4147-A177-3AD203B41FA5}">
                      <a16:colId xmlns:a16="http://schemas.microsoft.com/office/drawing/2014/main" val="1830766411"/>
                    </a:ext>
                  </a:extLst>
                </a:gridCol>
                <a:gridCol w="2144125">
                  <a:extLst>
                    <a:ext uri="{9D8B030D-6E8A-4147-A177-3AD203B41FA5}">
                      <a16:colId xmlns:a16="http://schemas.microsoft.com/office/drawing/2014/main" val="2968557362"/>
                    </a:ext>
                  </a:extLst>
                </a:gridCol>
              </a:tblGrid>
              <a:tr h="6199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국내 기준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2016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년 서울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2017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년 전국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48008"/>
                  </a:ext>
                </a:extLst>
              </a:tr>
              <a:tr h="6199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</a:rPr>
                        <a:t>주차장 </a:t>
                      </a:r>
                      <a:r>
                        <a:rPr lang="ko-KR" altLang="en-US" dirty="0" err="1" smtClean="0">
                          <a:solidFill>
                            <a:schemeClr val="bg1"/>
                          </a:solidFill>
                        </a:rPr>
                        <a:t>보급율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129.2%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98%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7704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29179" y="1531526"/>
            <a:ext cx="5256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2016</a:t>
            </a:r>
            <a:r>
              <a:rPr lang="ko-KR" altLang="en-US" dirty="0" smtClean="0"/>
              <a:t>년에 조사한</a:t>
            </a:r>
            <a:endParaRPr lang="en-US" altLang="ko-KR" dirty="0" smtClean="0"/>
          </a:p>
          <a:p>
            <a:r>
              <a:rPr lang="ko-KR" altLang="en-US" dirty="0" smtClean="0"/>
              <a:t>사람들의 주차문제 원인 </a:t>
            </a:r>
            <a:r>
              <a:rPr lang="en-US" altLang="ko-KR" dirty="0" smtClean="0"/>
              <a:t>1</a:t>
            </a:r>
            <a:r>
              <a:rPr lang="ko-KR" altLang="en-US" dirty="0" smtClean="0"/>
              <a:t>위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주차장 부족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4156433"/>
            <a:ext cx="6624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=&gt; </a:t>
            </a:r>
            <a:r>
              <a:rPr lang="ko-KR" altLang="en-US" dirty="0" smtClean="0"/>
              <a:t>주차 </a:t>
            </a:r>
            <a:r>
              <a:rPr lang="ko-KR" altLang="en-US" dirty="0"/>
              <a:t>공간의 절대적인 부족보다는 빈 공간에 대한 정보가</a:t>
            </a:r>
          </a:p>
          <a:p>
            <a:r>
              <a:rPr lang="ko-KR" altLang="en-US" dirty="0"/>
              <a:t>운전자에게 적시에 정확히 전달되지 못하는 정보 비대칭성으로 인해 발생하는 경우도 많다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31640" y="5445224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운전자에게 </a:t>
            </a:r>
            <a:r>
              <a:rPr lang="ko-KR" altLang="en-US" dirty="0"/>
              <a:t>빈 주차공간 정보가 전달된다면 </a:t>
            </a:r>
            <a:endParaRPr lang="en-US" altLang="ko-KR" dirty="0" smtClean="0"/>
          </a:p>
          <a:p>
            <a:r>
              <a:rPr lang="en-US" altLang="ko-KR" dirty="0" smtClean="0"/>
              <a:t>  </a:t>
            </a:r>
            <a:r>
              <a:rPr lang="ko-KR" altLang="en-US" dirty="0" err="1" smtClean="0"/>
              <a:t>주차문제의</a:t>
            </a:r>
            <a:r>
              <a:rPr lang="ko-KR" altLang="en-US" dirty="0" smtClean="0"/>
              <a:t> </a:t>
            </a:r>
            <a:r>
              <a:rPr lang="ko-KR" altLang="en-US" dirty="0"/>
              <a:t>상당 수는 해결할 수 있다는 의미이다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908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7099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white"/>
                </a:solidFill>
                <a:latin typeface="HY헤드라인M" pitchFamily="18" charset="-127"/>
                <a:ea typeface="HY헤드라인M" pitchFamily="18" charset="-127"/>
              </a:rPr>
              <a:t>3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67548" y="257577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프로젝트 수행 소감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8" y="1333765"/>
            <a:ext cx="79208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박명우</a:t>
            </a:r>
            <a:endParaRPr lang="en-US" altLang="ko-KR" sz="2000" b="1" dirty="0" smtClean="0"/>
          </a:p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수업을 들으면서 이전에 배웠던 마이크로프로세서 수업의 연장선이라고 느꼈고 다양한 센서를 사용하면서 </a:t>
            </a:r>
            <a:r>
              <a:rPr lang="en-US" altLang="ko-KR" dirty="0" err="1" smtClean="0"/>
              <a:t>IoT</a:t>
            </a:r>
            <a:r>
              <a:rPr lang="ko-KR" altLang="en-US" dirty="0" smtClean="0"/>
              <a:t> 기술에 대해 배우는 유용한 경험을 할 수 있었습니다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7548" y="2966240"/>
            <a:ext cx="792087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권영일</a:t>
            </a:r>
            <a:endParaRPr lang="en-US" altLang="ko-KR" sz="2000" b="1" dirty="0" smtClean="0"/>
          </a:p>
          <a:p>
            <a:r>
              <a:rPr lang="ko-KR" altLang="en-US" dirty="0" err="1" smtClean="0"/>
              <a:t>아두이노가</a:t>
            </a:r>
            <a:r>
              <a:rPr lang="ko-KR" altLang="en-US" dirty="0" smtClean="0"/>
              <a:t> 아닌 </a:t>
            </a:r>
            <a:r>
              <a:rPr lang="ko-KR" altLang="en-US" dirty="0" err="1" smtClean="0"/>
              <a:t>라즈베리파이를</a:t>
            </a:r>
            <a:r>
              <a:rPr lang="ko-KR" altLang="en-US" dirty="0" smtClean="0"/>
              <a:t> 사용해 보면서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사용할 때보다 더 많은 것을 생각하고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더 많은 기능을 배울 수 있었던 시간이 되었습니다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IoT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internet of things </a:t>
            </a:r>
            <a:r>
              <a:rPr lang="ko-KR" altLang="en-US" dirty="0" smtClean="0"/>
              <a:t>라는 사물인터넷의 개념을 명확히 배울 수 있는 프로젝트였다고 생각합니다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67548" y="4839019"/>
            <a:ext cx="7704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김기백</a:t>
            </a:r>
            <a:endParaRPr lang="en-US" altLang="ko-KR" sz="2000" b="1" dirty="0" smtClean="0"/>
          </a:p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수업을 들으면서 역할 분배의 중요성을 느꼈고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여러 방면의 기술이 들어간 프로젝트를 진행해서 좋은 경험이 되었습니다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39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b="1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Q &amp; A</a:t>
            </a:r>
            <a:endParaRPr kumimoji="0" lang="ko-KR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403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7655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62222" y="245946"/>
            <a:ext cx="14029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noProof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서비스 </a:t>
            </a:r>
            <a:r>
              <a:rPr lang="ko-KR" altLang="en-US" sz="1200" b="1" spc="-15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목적과  개요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5951" y="3559097"/>
            <a:ext cx="2329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주차장 주차 공간 </a:t>
            </a:r>
            <a:endParaRPr lang="en-US" altLang="ko-KR" dirty="0" smtClean="0"/>
          </a:p>
          <a:p>
            <a:r>
              <a:rPr lang="ko-KR" altLang="en-US" dirty="0" smtClean="0"/>
              <a:t>미리 확인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165933" y="3522844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즉각 </a:t>
            </a:r>
            <a:r>
              <a:rPr lang="ko-KR" altLang="en-US" dirty="0" err="1" smtClean="0"/>
              <a:t>출차</a:t>
            </a:r>
            <a:r>
              <a:rPr lang="ko-KR" altLang="en-US" dirty="0" smtClean="0"/>
              <a:t> 가능한지 </a:t>
            </a:r>
            <a:endParaRPr lang="en-US" altLang="ko-KR" dirty="0" smtClean="0"/>
          </a:p>
          <a:p>
            <a:r>
              <a:rPr lang="ko-KR" altLang="en-US" dirty="0" smtClean="0"/>
              <a:t>상황 확인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1085117"/>
            <a:ext cx="2520280" cy="22427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115349"/>
            <a:ext cx="2952328" cy="222123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31640" y="4436642"/>
            <a:ext cx="6624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주차 공간 미리 확인</a:t>
            </a:r>
            <a:r>
              <a:rPr lang="en-US" altLang="ko-KR" dirty="0" smtClean="0"/>
              <a:t>- </a:t>
            </a:r>
            <a:r>
              <a:rPr lang="ko-KR" altLang="en-US" dirty="0" smtClean="0"/>
              <a:t>주차 효율성 증가</a:t>
            </a:r>
            <a:endParaRPr lang="en-US" altLang="ko-KR" dirty="0" smtClean="0"/>
          </a:p>
          <a:p>
            <a:pPr marL="342900" indent="-342900">
              <a:buFontTx/>
              <a:buAutoNum type="arabicPeriod"/>
            </a:pPr>
            <a:r>
              <a:rPr lang="ko-KR" altLang="en-US" dirty="0" err="1"/>
              <a:t>출차</a:t>
            </a:r>
            <a:r>
              <a:rPr lang="ko-KR" altLang="en-US" dirty="0"/>
              <a:t> 가능 상황 </a:t>
            </a:r>
            <a:r>
              <a:rPr lang="ko-KR" altLang="en-US" dirty="0" smtClean="0"/>
              <a:t>확인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이중 주차 대비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본인의 차 위치 확인</a:t>
            </a:r>
            <a:r>
              <a:rPr lang="en-US" altLang="ko-KR" dirty="0" smtClean="0"/>
              <a:t>- </a:t>
            </a:r>
            <a:r>
              <a:rPr lang="ko-KR" altLang="en-US" dirty="0" smtClean="0"/>
              <a:t>운전자 및 관리자의 편익 증가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r>
              <a:rPr lang="en-US" altLang="ko-KR" dirty="0"/>
              <a:t>	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주차장 이용자들의 시간 절약</a:t>
            </a:r>
            <a:r>
              <a:rPr lang="en-US" altLang="ko-KR" dirty="0" smtClean="0"/>
              <a:t>, </a:t>
            </a:r>
            <a:r>
              <a:rPr lang="ko-KR" altLang="en-US" dirty="0" smtClean="0"/>
              <a:t>편익 증대</a:t>
            </a:r>
            <a:endParaRPr lang="en-US" altLang="ko-KR" dirty="0" smtClean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97" y="1076416"/>
            <a:ext cx="2156604" cy="225146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84577" y="3516090"/>
            <a:ext cx="1846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주차 위치 </a:t>
            </a:r>
            <a:endParaRPr lang="en-US" altLang="ko-KR" dirty="0" smtClean="0"/>
          </a:p>
          <a:p>
            <a:r>
              <a:rPr lang="ko-KR" altLang="en-US" dirty="0" smtClean="0"/>
              <a:t>효율적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184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7643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   </a:t>
            </a:r>
            <a:endParaRPr kumimoji="0" lang="ko-KR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2849" y="261337"/>
            <a:ext cx="10631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기존 </a:t>
            </a: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유사 사례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10138"/>
            <a:ext cx="4680520" cy="39876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5576" y="110650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1. KST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파킹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2160" y="2060848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1)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차량이 들어온 것 확인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17910" y="3168260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블루투스를 이용하여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차량 주차 위치 확인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2160" y="4437112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3)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앱을 통하여 사용자에게   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주차장 정보 전송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57778" y="5805264"/>
            <a:ext cx="7386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유사점</a:t>
            </a:r>
            <a:r>
              <a:rPr lang="en-US" altLang="ko-KR" dirty="0" smtClean="0"/>
              <a:t>:  </a:t>
            </a:r>
            <a:r>
              <a:rPr lang="ko-KR" altLang="en-US" dirty="0" err="1" smtClean="0"/>
              <a:t>어플과의</a:t>
            </a:r>
            <a:r>
              <a:rPr lang="ko-KR" altLang="en-US" dirty="0" smtClean="0"/>
              <a:t> 통신을 이용한 차량 주차 시스템</a:t>
            </a:r>
            <a:r>
              <a:rPr lang="en-US" altLang="ko-KR" dirty="0" smtClean="0"/>
              <a:t>                                   </a:t>
            </a:r>
          </a:p>
          <a:p>
            <a:r>
              <a:rPr lang="ko-KR" altLang="en-US" dirty="0" err="1" smtClean="0"/>
              <a:t>차별점</a:t>
            </a:r>
            <a:r>
              <a:rPr lang="en-US" altLang="ko-KR" dirty="0" smtClean="0"/>
              <a:t>:  </a:t>
            </a:r>
            <a:r>
              <a:rPr lang="ko-KR" altLang="en-US" dirty="0" err="1" smtClean="0"/>
              <a:t>출차시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이중주차</a:t>
            </a:r>
            <a:r>
              <a:rPr lang="ko-KR" altLang="en-US" dirty="0" smtClean="0"/>
              <a:t> 확인 및 본인 차량 위치 확인 가능 유</a:t>
            </a:r>
            <a:r>
              <a:rPr lang="en-US" altLang="ko-KR" dirty="0" smtClean="0"/>
              <a:t>/</a:t>
            </a:r>
            <a:r>
              <a:rPr lang="ko-KR" altLang="en-US" dirty="0" smtClean="0"/>
              <a:t>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961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7643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   </a:t>
            </a:r>
            <a:endParaRPr kumimoji="0" lang="ko-KR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3235" y="248710"/>
            <a:ext cx="10631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기존 </a:t>
            </a:r>
            <a:r>
              <a:rPr lang="ko-KR" altLang="en-US" sz="1200" b="1" spc="-15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유사 사례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5576" y="110650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다래파크텍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92" y="1603593"/>
            <a:ext cx="4769296" cy="35588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5536" y="5273122"/>
            <a:ext cx="49685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주차면마다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설치하여 차량의 유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무 감지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차량 번호판 영상 촬영 및 식별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개별 주차 공간 유무 상황을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LED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로 표시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영상 방식으로 사고 발생시 근거자료 확보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36096" y="3047763"/>
            <a:ext cx="3600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유사점</a:t>
            </a:r>
            <a:endParaRPr lang="en-US" altLang="ko-KR" dirty="0"/>
          </a:p>
          <a:p>
            <a:r>
              <a:rPr lang="en-US" altLang="ko-KR" dirty="0" smtClean="0"/>
              <a:t>: </a:t>
            </a:r>
            <a:r>
              <a:rPr lang="ko-KR" altLang="en-US" dirty="0" err="1" smtClean="0"/>
              <a:t>주차면에</a:t>
            </a:r>
            <a:r>
              <a:rPr lang="ko-KR" altLang="en-US" dirty="0" smtClean="0"/>
              <a:t> 대한 차량 유</a:t>
            </a:r>
            <a:r>
              <a:rPr lang="en-US" altLang="ko-KR" dirty="0" smtClean="0"/>
              <a:t>/</a:t>
            </a:r>
            <a:r>
              <a:rPr lang="ko-KR" altLang="en-US" dirty="0" smtClean="0"/>
              <a:t>무 감지</a:t>
            </a:r>
            <a:r>
              <a:rPr lang="en-US" altLang="ko-KR" dirty="0" smtClean="0"/>
              <a:t>,</a:t>
            </a:r>
          </a:p>
          <a:p>
            <a:r>
              <a:rPr lang="en-US" altLang="ko-KR" dirty="0"/>
              <a:t> </a:t>
            </a:r>
            <a:r>
              <a:rPr lang="ko-KR" altLang="en-US" dirty="0" smtClean="0"/>
              <a:t>번호판 식별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차이점</a:t>
            </a:r>
            <a:endParaRPr lang="en-US" altLang="ko-KR" dirty="0"/>
          </a:p>
          <a:p>
            <a:r>
              <a:rPr lang="en-US" altLang="ko-KR" dirty="0" smtClean="0"/>
              <a:t>: </a:t>
            </a:r>
            <a:r>
              <a:rPr lang="ko-KR" altLang="en-US" dirty="0" smtClean="0"/>
              <a:t>각각 기기와 연동할 </a:t>
            </a:r>
            <a:r>
              <a:rPr lang="ko-KR" altLang="en-US" dirty="0" err="1" smtClean="0"/>
              <a:t>어플의</a:t>
            </a:r>
            <a:endParaRPr lang="en-US" altLang="ko-KR" dirty="0" smtClean="0"/>
          </a:p>
          <a:p>
            <a:r>
              <a:rPr lang="ko-KR" altLang="en-US" dirty="0" smtClean="0"/>
              <a:t> 유</a:t>
            </a:r>
            <a:r>
              <a:rPr lang="en-US" altLang="ko-KR" dirty="0" smtClean="0"/>
              <a:t>/</a:t>
            </a:r>
            <a:r>
              <a:rPr lang="ko-KR" altLang="en-US" dirty="0" smtClean="0"/>
              <a:t>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개별 차량 위치 확인 유</a:t>
            </a:r>
            <a:r>
              <a:rPr lang="en-US" altLang="ko-KR" dirty="0" smtClean="0"/>
              <a:t>/</a:t>
            </a:r>
            <a:r>
              <a:rPr lang="ko-KR" altLang="en-US" dirty="0" smtClean="0"/>
              <a:t>무</a:t>
            </a:r>
            <a:endParaRPr lang="en-US" altLang="ko-KR" dirty="0" smtClean="0"/>
          </a:p>
          <a:p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54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59632" y="2260028"/>
            <a:ext cx="1578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r>
              <a:rPr kumimoji="0" lang="en-US" altLang="ko-KR" sz="5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55776" y="2398528"/>
            <a:ext cx="4856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설계 내용 및 구현 방법</a:t>
            </a:r>
            <a:endParaRPr kumimoji="0" lang="ko-KR" altLang="en-US" sz="3600" b="1" i="0" u="none" strike="noStrike" kern="1200" cap="none" spc="-15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344198" y="4029118"/>
            <a:ext cx="4838385" cy="1383160"/>
            <a:chOff x="3795485" y="3416675"/>
            <a:chExt cx="4838385" cy="1383160"/>
          </a:xfrm>
        </p:grpSpPr>
        <p:sp>
          <p:nvSpPr>
            <p:cNvPr id="19" name="TextBox 18"/>
            <p:cNvSpPr txBox="1"/>
            <p:nvPr/>
          </p:nvSpPr>
          <p:spPr>
            <a:xfrm>
              <a:off x="3939857" y="3463161"/>
              <a:ext cx="1297537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전체 시스템 디자인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380832" y="3432381"/>
              <a:ext cx="1707293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 개별 기기 설명</a:t>
              </a:r>
              <a:endParaRPr kumimoji="1" lang="en-US" altLang="ko-KR" sz="1800" b="1" i="0" u="none" strike="noStrike" kern="1200" cap="none" spc="-15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b="1" spc="-150" dirty="0" smtClean="0">
                  <a:solidFill>
                    <a:prstClr val="white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동작 사진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548580" y="3416675"/>
              <a:ext cx="108529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작품 사진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795485" y="4430502"/>
              <a:ext cx="1438856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코드 설명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79803" y="4416763"/>
              <a:ext cx="1608322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1200" cap="none" spc="-15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데모시나리오</a:t>
              </a:r>
              <a:endPara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529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891" y="59397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98680" y="312602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spc="-150" noProof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전체 시스템 디자인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3810960"/>
            <a:ext cx="20162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 smtClean="0"/>
              <a:t>어플리케이션</a:t>
            </a:r>
            <a:endParaRPr lang="en-US" altLang="ko-KR" dirty="0" smtClean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서버에 주차장 내부 빈자리 요청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이중 </a:t>
            </a:r>
            <a:r>
              <a:rPr lang="ko-KR" altLang="en-US" dirty="0" err="1" smtClean="0"/>
              <a:t>주차시</a:t>
            </a:r>
            <a:r>
              <a:rPr lang="ko-KR" altLang="en-US" dirty="0" smtClean="0"/>
              <a:t> 관리자에게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err="1" smtClean="0"/>
              <a:t>출차</a:t>
            </a:r>
            <a:r>
              <a:rPr lang="ko-KR" altLang="en-US" dirty="0" smtClean="0"/>
              <a:t> 요청</a:t>
            </a:r>
            <a:endParaRPr lang="ko-KR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286741" y="3871416"/>
            <a:ext cx="31030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</a:t>
            </a:r>
            <a:r>
              <a:rPr lang="ko-KR" altLang="en-US" dirty="0"/>
              <a:t>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라즈베리파이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출입 관리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 smtClean="0"/>
              <a:t>1. </a:t>
            </a:r>
            <a:r>
              <a:rPr lang="ko-KR" altLang="en-US" dirty="0" smtClean="0"/>
              <a:t>차가 </a:t>
            </a:r>
            <a:r>
              <a:rPr lang="ko-KR" altLang="en-US" dirty="0" err="1" smtClean="0"/>
              <a:t>출입시</a:t>
            </a:r>
            <a:r>
              <a:rPr lang="ko-KR" altLang="en-US" dirty="0" smtClean="0"/>
              <a:t> 서버에</a:t>
            </a:r>
            <a:endParaRPr lang="en-US" altLang="ko-KR" dirty="0" smtClean="0"/>
          </a:p>
          <a:p>
            <a:r>
              <a:rPr lang="ko-KR" altLang="en-US" dirty="0" smtClean="0"/>
              <a:t>차량 수 카운트 전달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서버의 차량 수가 </a:t>
            </a:r>
            <a:endParaRPr lang="en-US" altLang="ko-KR" dirty="0" smtClean="0"/>
          </a:p>
          <a:p>
            <a:r>
              <a:rPr lang="en-US" altLang="ko-KR" dirty="0" smtClean="0"/>
              <a:t>max</a:t>
            </a:r>
            <a:r>
              <a:rPr lang="ko-KR" altLang="en-US" dirty="0" smtClean="0"/>
              <a:t>일시 차량 출입 </a:t>
            </a:r>
            <a:r>
              <a:rPr lang="en-US" altLang="ko-KR" dirty="0" smtClean="0"/>
              <a:t>X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370083" y="3855876"/>
            <a:ext cx="24706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</a:t>
            </a:r>
            <a:r>
              <a:rPr lang="ko-KR" altLang="en-US" dirty="0" smtClean="0"/>
              <a:t>번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라즈베리파이</a:t>
            </a:r>
            <a:endParaRPr lang="en-US" altLang="ko-KR" dirty="0" smtClean="0"/>
          </a:p>
          <a:p>
            <a:r>
              <a:rPr lang="en-US" altLang="ko-KR" dirty="0" smtClean="0"/>
              <a:t> - </a:t>
            </a:r>
            <a:r>
              <a:rPr lang="ko-KR" altLang="en-US" dirty="0" smtClean="0"/>
              <a:t>주차 공간 관리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1. </a:t>
            </a:r>
            <a:r>
              <a:rPr lang="ko-KR" altLang="en-US" dirty="0" smtClean="0"/>
              <a:t>주차 공간 정보 </a:t>
            </a:r>
            <a:endParaRPr lang="en-US" altLang="ko-KR" dirty="0" smtClean="0"/>
          </a:p>
          <a:p>
            <a:r>
              <a:rPr lang="ko-KR" altLang="en-US" dirty="0" smtClean="0"/>
              <a:t>서버 전달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빈</a:t>
            </a:r>
            <a:r>
              <a:rPr lang="en-US" altLang="ko-KR" dirty="0" smtClean="0"/>
              <a:t>/</a:t>
            </a:r>
            <a:r>
              <a:rPr lang="ko-KR" altLang="en-US" dirty="0" smtClean="0"/>
              <a:t>주차된 자리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주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출차</a:t>
            </a:r>
            <a:r>
              <a:rPr lang="ko-KR" altLang="en-US" dirty="0" smtClean="0"/>
              <a:t> 시 서버에 </a:t>
            </a:r>
            <a:endParaRPr lang="en-US" altLang="ko-KR" dirty="0" smtClean="0"/>
          </a:p>
          <a:p>
            <a:r>
              <a:rPr lang="ko-KR" altLang="en-US" dirty="0" smtClean="0"/>
              <a:t>차량 위치 전달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905532" y="1202014"/>
            <a:ext cx="3276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번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라즈베리파이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r>
              <a:rPr lang="en-US" altLang="ko-KR" dirty="0"/>
              <a:t>-</a:t>
            </a:r>
            <a:r>
              <a:rPr lang="en-US" altLang="ko-KR" dirty="0" smtClean="0"/>
              <a:t> </a:t>
            </a:r>
            <a:r>
              <a:rPr lang="ko-KR" altLang="en-US" dirty="0" smtClean="0"/>
              <a:t>카메라 관리 </a:t>
            </a:r>
            <a:r>
              <a:rPr lang="en-US" altLang="ko-KR" dirty="0" smtClean="0"/>
              <a:t>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전체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서버 관리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95536" y="3582308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238224" y="3543961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176557" y="3541158"/>
            <a:ext cx="2448272" cy="27990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843808" y="1132570"/>
            <a:ext cx="2988332" cy="100777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 flipV="1">
            <a:off x="1403648" y="2060848"/>
            <a:ext cx="1368152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H="1">
            <a:off x="1678257" y="2276872"/>
            <a:ext cx="1225748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4110716" y="2241651"/>
            <a:ext cx="0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4337974" y="2276872"/>
            <a:ext cx="0" cy="1225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6012160" y="2140341"/>
            <a:ext cx="1362279" cy="1362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 flipV="1">
            <a:off x="5866532" y="2348880"/>
            <a:ext cx="1153740" cy="1153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96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 marL="0" marR="0" indent="0" algn="ctr" defTabSz="914400" rtl="0" eaLnBrk="1" fontAlgn="auto" latinLnBrk="1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kern="1200" cap="none" spc="-150" normalizeH="0" baseline="0" noProof="0" dirty="0" smtClean="0">
            <a:ln>
              <a:noFill/>
            </a:ln>
            <a:solidFill>
              <a:prstClr val="white"/>
            </a:solidFill>
            <a:effectLst/>
            <a:uLnTx/>
            <a:uFillTx/>
            <a:latin typeface="맑은 고딕"/>
            <a:ea typeface="맑은 고딕" panose="020B0503020000020004" pitchFamily="50" charset="-127"/>
            <a:cs typeface="+mn-cs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3254</TotalTime>
  <Words>1418</Words>
  <Application>Microsoft Office PowerPoint</Application>
  <PresentationFormat>화면 슬라이드 쇼(4:3)</PresentationFormat>
  <Paragraphs>417</Paragraphs>
  <Slides>42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6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김 기백</cp:lastModifiedBy>
  <cp:revision>312</cp:revision>
  <dcterms:created xsi:type="dcterms:W3CDTF">2016-11-03T20:47:04Z</dcterms:created>
  <dcterms:modified xsi:type="dcterms:W3CDTF">2019-12-17T08:48:09Z</dcterms:modified>
</cp:coreProperties>
</file>

<file path=docProps/thumbnail.jpeg>
</file>